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6A5FEE3-2056-449C-9068-137B7D85AB5A}">
  <a:tblStyle styleId="{16A5FEE3-2056-449C-9068-137B7D85AB5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11" Type="http://schemas.openxmlformats.org/officeDocument/2006/relationships/slide" Target="slides/slide4.xml"/><Relationship Id="rId22" Type="http://schemas.openxmlformats.org/officeDocument/2006/relationships/slide" Target="slides/slide15.xml"/><Relationship Id="rId10" Type="http://schemas.openxmlformats.org/officeDocument/2006/relationships/slide" Target="slides/slide3.xml"/><Relationship Id="rId21" Type="http://schemas.openxmlformats.org/officeDocument/2006/relationships/slide" Target="slides/slide14.xml"/><Relationship Id="rId13" Type="http://schemas.openxmlformats.org/officeDocument/2006/relationships/slide" Target="slides/slide6.xml"/><Relationship Id="rId24" Type="http://schemas.openxmlformats.org/officeDocument/2006/relationships/slide" Target="slides/slide17.xml"/><Relationship Id="rId12" Type="http://schemas.openxmlformats.org/officeDocument/2006/relationships/slide" Target="slides/slide5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1bbe637ee_0_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a1bbe637e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a1bbe637ee_0_7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1c0089cb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a1c0089cb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a1c0089cbe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a1c0089cbe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1d4a7a3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1d4a7a3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1c0089cbe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1c0089cbe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a1bbe637ee_0_2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29" name="Google Shape;229;ga1bbe637ee_0_2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0" name="Google Shape;230;ga1bbe637ee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a1bbe637ee_0_2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37" name="Google Shape;237;ga1bbe637ee_0_2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8" name="Google Shape;238;ga1bbe637ee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a1bbe637ee_0_2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45" name="Google Shape;245;ga1bbe637ee_0_2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6" name="Google Shape;246;ga1bbe637ee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a1bbe637ee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a1bbe637ee_0_2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1dbab40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1dbab40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1bbe637ee_0_14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43" name="Google Shape;143;ga1bbe637ee_0_1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4" name="Google Shape;144;ga1bbe637ee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Rosette is a text analytics tool used to extract entities from large amounts of text, specifically nouns such as a person, place, time, etc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1bbe637ee_0_2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52" name="Google Shape;152;ga1bbe637ee_0_2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" name="Google Shape;153;ga1bbe637ee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1bbe637ee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1bbe637ee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1bbe637ee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a1bbe637ee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a1bbe637ee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a1bbe637ee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1bbe637ee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1bbe637ee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1bbe637ee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1bbe637ee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2" showMasterSp="0" type="title">
  <p:cSld name="TITLE">
    <p:bg>
      <p:bgPr>
        <a:solidFill>
          <a:srgbClr val="AB192D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30352" y="739875"/>
            <a:ext cx="2057401" cy="665226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>
            <p:ph type="ctrTitle"/>
          </p:nvPr>
        </p:nvSpPr>
        <p:spPr>
          <a:xfrm>
            <a:off x="457200" y="1714500"/>
            <a:ext cx="6858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Verdana"/>
              <a:buNone/>
              <a:defRPr b="1" sz="4000">
                <a:solidFill>
                  <a:schemeClr val="lt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457200" y="3028950"/>
            <a:ext cx="6858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84648" y="2235708"/>
            <a:ext cx="2969528" cy="2907792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457200" y="1143000"/>
            <a:ext cx="82296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─"/>
              <a:defRPr/>
            </a:lvl2pPr>
            <a:lvl3pPr indent="-3429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o"/>
              <a:defRPr/>
            </a:lvl4pPr>
            <a:lvl5pPr indent="-3429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457200" y="4800600"/>
            <a:ext cx="5105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Red" showMasterSp="0">
  <p:cSld name="BlankRed">
    <p:bg>
      <p:bgPr>
        <a:solidFill>
          <a:schemeClr val="lt2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62225" y="1075135"/>
            <a:ext cx="3014663" cy="299323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eyWatermark-20.png" id="72" name="Google Shape;72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85590" y="2236414"/>
            <a:ext cx="2968808" cy="290708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 txBox="1"/>
          <p:nvPr>
            <p:ph type="ctrTitle"/>
          </p:nvPr>
        </p:nvSpPr>
        <p:spPr>
          <a:xfrm>
            <a:off x="457200" y="1714500"/>
            <a:ext cx="6858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Verdana"/>
              <a:buNone/>
              <a:defRPr b="1" sz="40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subTitle"/>
          </p:nvPr>
        </p:nvSpPr>
        <p:spPr>
          <a:xfrm>
            <a:off x="457200" y="3031236"/>
            <a:ext cx="6858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id="75" name="Google Shape;7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742950"/>
            <a:ext cx="2057400" cy="666987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eyWatermark-20.png" id="78" name="Google Shape;7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85590" y="2236414"/>
            <a:ext cx="2968808" cy="290708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8"/>
          <p:cNvSpPr/>
          <p:nvPr/>
        </p:nvSpPr>
        <p:spPr>
          <a:xfrm>
            <a:off x="0" y="0"/>
            <a:ext cx="9144000" cy="857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0" name="Google Shape;80;p18"/>
          <p:cNvSpPr txBox="1"/>
          <p:nvPr>
            <p:ph type="title"/>
          </p:nvPr>
        </p:nvSpPr>
        <p:spPr>
          <a:xfrm>
            <a:off x="762000" y="1085850"/>
            <a:ext cx="68580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Verdana"/>
              <a:buNone/>
              <a:defRPr b="1" sz="4000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762000" y="2343150"/>
            <a:ext cx="6858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dk2"/>
                </a:solidFill>
              </a:defRPr>
            </a:lvl1pPr>
            <a:lvl2pPr indent="-228600" lvl="1" marL="914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457200" y="4800600"/>
            <a:ext cx="5105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sz="1600">
                <a:solidFill>
                  <a:schemeClr val="dk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idx="1" type="body"/>
          </p:nvPr>
        </p:nvSpPr>
        <p:spPr>
          <a:xfrm>
            <a:off x="762000" y="1257300"/>
            <a:ext cx="36576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Char char="─"/>
              <a:defRPr sz="2000"/>
            </a:lvl2pPr>
            <a:lvl3pPr indent="-3429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Char char="o"/>
              <a:defRPr sz="1600"/>
            </a:lvl4pPr>
            <a:lvl5pPr indent="-3302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87" name="Google Shape;87;p19"/>
          <p:cNvSpPr txBox="1"/>
          <p:nvPr>
            <p:ph idx="2" type="body"/>
          </p:nvPr>
        </p:nvSpPr>
        <p:spPr>
          <a:xfrm>
            <a:off x="4648200" y="1257300"/>
            <a:ext cx="36576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Char char="─"/>
              <a:defRPr sz="2000"/>
            </a:lvl2pPr>
            <a:lvl3pPr indent="-3429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Char char="o"/>
              <a:defRPr sz="1600"/>
            </a:lvl4pPr>
            <a:lvl5pPr indent="-3302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88" name="Google Shape;88;p19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89" name="Google Shape;89;p19"/>
          <p:cNvSpPr txBox="1"/>
          <p:nvPr>
            <p:ph idx="11" type="ftr"/>
          </p:nvPr>
        </p:nvSpPr>
        <p:spPr>
          <a:xfrm>
            <a:off x="457200" y="4800600"/>
            <a:ext cx="5105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Verdana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0"/>
          <p:cNvSpPr txBox="1"/>
          <p:nvPr>
            <p:ph idx="1" type="body"/>
          </p:nvPr>
        </p:nvSpPr>
        <p:spPr>
          <a:xfrm>
            <a:off x="762000" y="1122552"/>
            <a:ext cx="36576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28600" lvl="1" marL="914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93" name="Google Shape;93;p20"/>
          <p:cNvSpPr txBox="1"/>
          <p:nvPr>
            <p:ph idx="2" type="body"/>
          </p:nvPr>
        </p:nvSpPr>
        <p:spPr>
          <a:xfrm>
            <a:off x="762000" y="1662300"/>
            <a:ext cx="3657600" cy="29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─"/>
              <a:defRPr sz="1800"/>
            </a:lvl2pPr>
            <a:lvl3pPr indent="-3302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Char char="o"/>
              <a:defRPr sz="1400"/>
            </a:lvl4pPr>
            <a:lvl5pPr indent="-3175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94" name="Google Shape;94;p20"/>
          <p:cNvSpPr txBox="1"/>
          <p:nvPr>
            <p:ph idx="3" type="body"/>
          </p:nvPr>
        </p:nvSpPr>
        <p:spPr>
          <a:xfrm>
            <a:off x="4648200" y="1122552"/>
            <a:ext cx="36576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28600" lvl="1" marL="914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95" name="Google Shape;95;p20"/>
          <p:cNvSpPr txBox="1"/>
          <p:nvPr>
            <p:ph idx="4" type="body"/>
          </p:nvPr>
        </p:nvSpPr>
        <p:spPr>
          <a:xfrm>
            <a:off x="4648200" y="1662300"/>
            <a:ext cx="3657600" cy="29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─"/>
              <a:defRPr sz="1800"/>
            </a:lvl2pPr>
            <a:lvl3pPr indent="-3302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Char char="o"/>
              <a:defRPr sz="1400"/>
            </a:lvl4pPr>
            <a:lvl5pPr indent="-3175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96" name="Google Shape;96;p20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457200" y="4800600"/>
            <a:ext cx="5105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01" name="Google Shape;101;p21"/>
          <p:cNvSpPr txBox="1"/>
          <p:nvPr>
            <p:ph idx="11" type="ftr"/>
          </p:nvPr>
        </p:nvSpPr>
        <p:spPr>
          <a:xfrm>
            <a:off x="457200" y="4800600"/>
            <a:ext cx="5105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/>
          <p:nvPr>
            <p:ph idx="12" type="sldNum"/>
          </p:nvPr>
        </p:nvSpPr>
        <p:spPr>
          <a:xfrm>
            <a:off x="0" y="4793742"/>
            <a:ext cx="459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04" name="Google Shape;104;p22"/>
          <p:cNvSpPr txBox="1"/>
          <p:nvPr>
            <p:ph idx="11" type="ftr"/>
          </p:nvPr>
        </p:nvSpPr>
        <p:spPr>
          <a:xfrm>
            <a:off x="457200" y="4800600"/>
            <a:ext cx="5105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/>
          <p:nvPr>
            <p:ph type="title"/>
          </p:nvPr>
        </p:nvSpPr>
        <p:spPr>
          <a:xfrm>
            <a:off x="457200" y="57150"/>
            <a:ext cx="83058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Verdana"/>
              <a:buNone/>
              <a:defRPr b="1" sz="32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3"/>
          <p:cNvSpPr txBox="1"/>
          <p:nvPr>
            <p:ph idx="1" type="body"/>
          </p:nvPr>
        </p:nvSpPr>
        <p:spPr>
          <a:xfrm>
            <a:off x="3392782" y="1143000"/>
            <a:ext cx="52941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68300" lvl="1" marL="914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200"/>
              <a:buChar char="─"/>
              <a:defRPr sz="2200"/>
            </a:lvl2pPr>
            <a:lvl3pPr indent="-3556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3pPr>
            <a:lvl4pPr indent="-3429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o"/>
              <a:defRPr sz="1800"/>
            </a:lvl4pPr>
            <a:lvl5pPr indent="-3429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/>
        </p:txBody>
      </p:sp>
      <p:sp>
        <p:nvSpPr>
          <p:cNvPr id="108" name="Google Shape;108;p23"/>
          <p:cNvSpPr txBox="1"/>
          <p:nvPr>
            <p:ph idx="2" type="body"/>
          </p:nvPr>
        </p:nvSpPr>
        <p:spPr>
          <a:xfrm>
            <a:off x="443917" y="1143000"/>
            <a:ext cx="26736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dk2"/>
                </a:solidFill>
              </a:defRPr>
            </a:lvl1pPr>
            <a:lvl2pPr indent="-228600" lvl="1" marL="914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09" name="Google Shape;109;p23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110" name="Google Shape;110;p23"/>
          <p:cNvCxnSpPr/>
          <p:nvPr/>
        </p:nvCxnSpPr>
        <p:spPr>
          <a:xfrm rot="5400000">
            <a:off x="1835404" y="2685895"/>
            <a:ext cx="2857500" cy="1500"/>
          </a:xfrm>
          <a:prstGeom prst="straightConnector1">
            <a:avLst/>
          </a:prstGeom>
          <a:noFill/>
          <a:ln cap="flat" cmpd="sng" w="15875">
            <a:solidFill>
              <a:srgbClr val="B5B5B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1" name="Google Shape;111;p23"/>
          <p:cNvSpPr txBox="1"/>
          <p:nvPr>
            <p:ph idx="11" type="ftr"/>
          </p:nvPr>
        </p:nvSpPr>
        <p:spPr>
          <a:xfrm>
            <a:off x="457200" y="4800600"/>
            <a:ext cx="5105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Caption">
  <p:cSld name="PhotoCaption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4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4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15" name="Google Shape;115;p24"/>
          <p:cNvSpPr txBox="1"/>
          <p:nvPr>
            <p:ph idx="11" type="ftr"/>
          </p:nvPr>
        </p:nvSpPr>
        <p:spPr>
          <a:xfrm>
            <a:off x="457200" y="4800600"/>
            <a:ext cx="5105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4"/>
          <p:cNvSpPr/>
          <p:nvPr>
            <p:ph idx="2" type="pic"/>
          </p:nvPr>
        </p:nvSpPr>
        <p:spPr>
          <a:xfrm>
            <a:off x="457200" y="1143000"/>
            <a:ext cx="58674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Verdana"/>
              <a:buChar char="─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ourier New"/>
              <a:buChar char="o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17" name="Google Shape;117;p24"/>
          <p:cNvSpPr txBox="1"/>
          <p:nvPr>
            <p:ph idx="1" type="body"/>
          </p:nvPr>
        </p:nvSpPr>
        <p:spPr>
          <a:xfrm>
            <a:off x="6553200" y="1143000"/>
            <a:ext cx="21336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000"/>
              <a:buFont typeface="Verdana"/>
              <a:buNone/>
              <a:defRPr sz="2000"/>
            </a:lvl1pPr>
            <a:lvl2pPr indent="-342900" lvl="1" marL="9144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800"/>
              <a:buChar char="─"/>
              <a:defRPr sz="1800"/>
            </a:lvl2pPr>
            <a:lvl3pPr indent="-330200" lvl="2" marL="13716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Char char="o"/>
              <a:defRPr sz="1400"/>
            </a:lvl4pPr>
            <a:lvl5pPr indent="-317500" lvl="4" marL="228600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Verdana"/>
              <a:buNone/>
              <a:defRPr b="1" i="0" sz="3200" u="none" cap="none" strike="noStrik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143000"/>
            <a:ext cx="82296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55600" lvl="1" marL="9144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Verdana"/>
              <a:buChar char="─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42900" lvl="2" marL="13716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30200" lvl="3" marL="18288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ourier New"/>
              <a:buChar char="o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30200" lvl="4" marL="2286000" marR="0" rtl="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4" name="Google Shape;54;p13"/>
          <p:cNvSpPr/>
          <p:nvPr/>
        </p:nvSpPr>
        <p:spPr>
          <a:xfrm>
            <a:off x="457200" y="926225"/>
            <a:ext cx="8686800" cy="3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5486400" y="4800600"/>
            <a:ext cx="3352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CN" sz="1800" u="none" cap="none" strike="noStrik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Worcester Polytechnic Institute</a:t>
            </a:r>
            <a:endParaRPr/>
          </a:p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457200" y="4800600"/>
            <a:ext cx="5105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hyperlink" Target="mailto:jyu5@wpi.edu" TargetMode="External"/><Relationship Id="rId10" Type="http://schemas.openxmlformats.org/officeDocument/2006/relationships/hyperlink" Target="mailto:kagrawal@wpi.edu" TargetMode="External"/><Relationship Id="rId13" Type="http://schemas.openxmlformats.org/officeDocument/2006/relationships/hyperlink" Target="mailto:mhuang3@wpi.edu" TargetMode="External"/><Relationship Id="rId12" Type="http://schemas.openxmlformats.org/officeDocument/2006/relationships/hyperlink" Target="mailto:sjoshi2@wpi.edu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11.jpg"/><Relationship Id="rId9" Type="http://schemas.openxmlformats.org/officeDocument/2006/relationships/hyperlink" Target="mailto:vanand@wpi.edu" TargetMode="External"/><Relationship Id="rId15" Type="http://schemas.openxmlformats.org/officeDocument/2006/relationships/hyperlink" Target="mailto:gil@basistech.com" TargetMode="External"/><Relationship Id="rId14" Type="http://schemas.openxmlformats.org/officeDocument/2006/relationships/hyperlink" Target="mailto:xhe4@wpi.edu" TargetMode="External"/><Relationship Id="rId16" Type="http://schemas.openxmlformats.org/officeDocument/2006/relationships/hyperlink" Target="mailto:kfir@basistech.com" TargetMode="External"/><Relationship Id="rId5" Type="http://schemas.openxmlformats.org/officeDocument/2006/relationships/image" Target="../media/image16.jpg"/><Relationship Id="rId6" Type="http://schemas.openxmlformats.org/officeDocument/2006/relationships/image" Target="../media/image10.jpg"/><Relationship Id="rId7" Type="http://schemas.openxmlformats.org/officeDocument/2006/relationships/image" Target="../media/image18.png"/><Relationship Id="rId8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>
            <p:ph type="ctrTitle"/>
          </p:nvPr>
        </p:nvSpPr>
        <p:spPr>
          <a:xfrm>
            <a:off x="527462" y="1600200"/>
            <a:ext cx="6858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Verdana"/>
              <a:buNone/>
            </a:pPr>
            <a:r>
              <a:rPr lang="zh-CN"/>
              <a:t>Progress Report</a:t>
            </a:r>
            <a:endParaRPr/>
          </a:p>
        </p:txBody>
      </p:sp>
      <p:sp>
        <p:nvSpPr>
          <p:cNvPr id="124" name="Google Shape;124;p25"/>
          <p:cNvSpPr txBox="1"/>
          <p:nvPr>
            <p:ph idx="1" type="subTitle"/>
          </p:nvPr>
        </p:nvSpPr>
        <p:spPr>
          <a:xfrm>
            <a:off x="533400" y="2857500"/>
            <a:ext cx="6858000" cy="12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zh-CN"/>
              <a:t>Basis Technology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zh-C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Kratika Agrawal, </a:t>
            </a:r>
            <a:r>
              <a:rPr lang="zh-CN" sz="1600">
                <a:latin typeface="Calibri"/>
                <a:ea typeface="Calibri"/>
                <a:cs typeface="Calibri"/>
                <a:sym typeface="Calibri"/>
              </a:rPr>
              <a:t>Vandana Anand, </a:t>
            </a:r>
            <a:r>
              <a:rPr lang="zh-C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Xinlu He, </a:t>
            </a:r>
            <a:r>
              <a:rPr lang="zh-CN" sz="1600">
                <a:latin typeface="Calibri"/>
                <a:ea typeface="Calibri"/>
                <a:cs typeface="Calibri"/>
                <a:sym typeface="Calibri"/>
              </a:rPr>
              <a:t>Min Huang, Soumya Joshi, </a:t>
            </a:r>
            <a:r>
              <a:rPr lang="zh-C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Jing Yu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5" name="Google Shape;125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Rosette Entity Extractor (REX)</a:t>
            </a:r>
            <a:endParaRPr/>
          </a:p>
        </p:txBody>
      </p:sp>
      <p:sp>
        <p:nvSpPr>
          <p:cNvPr id="199" name="Google Shape;199;p34"/>
          <p:cNvSpPr txBox="1"/>
          <p:nvPr>
            <p:ph idx="1" type="body"/>
          </p:nvPr>
        </p:nvSpPr>
        <p:spPr>
          <a:xfrm>
            <a:off x="457200" y="1143000"/>
            <a:ext cx="3732000" cy="348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zh-CN" sz="1800"/>
              <a:t>To extract entities as supported by Rosette tool</a:t>
            </a:r>
            <a:endParaRPr sz="18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CN" sz="1800"/>
              <a:t>Setup Rosette Entity Extractor in local system.</a:t>
            </a:r>
            <a:endParaRPr sz="18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CN" sz="1800"/>
              <a:t>Installed dependencies</a:t>
            </a:r>
            <a:endParaRPr sz="18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CN" sz="1800"/>
              <a:t>Created java file to run REX</a:t>
            </a:r>
            <a:endParaRPr sz="18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CN" sz="1800"/>
              <a:t>Configured build.xml for running the java file.</a:t>
            </a:r>
            <a:endParaRPr sz="18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CN" sz="1800"/>
              <a:t>Sample Output on AIDA-CoNLL dataset text document:</a:t>
            </a:r>
            <a:endParaRPr sz="1800"/>
          </a:p>
        </p:txBody>
      </p:sp>
      <p:pic>
        <p:nvPicPr>
          <p:cNvPr id="200" name="Google Shape;2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9200" y="1069675"/>
            <a:ext cx="4840424" cy="379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4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700"/>
              <a:t>Model Implementation Status</a:t>
            </a:r>
            <a:endParaRPr sz="2700"/>
          </a:p>
        </p:txBody>
      </p:sp>
      <p:sp>
        <p:nvSpPr>
          <p:cNvPr id="207" name="Google Shape;207;p35"/>
          <p:cNvSpPr txBox="1"/>
          <p:nvPr>
            <p:ph idx="1" type="body"/>
          </p:nvPr>
        </p:nvSpPr>
        <p:spPr>
          <a:xfrm>
            <a:off x="457200" y="1143000"/>
            <a:ext cx="8322900" cy="3498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zh-CN" sz="1900"/>
              <a:t>Extracting Candidate Entities Set for mentions in the AIDA-CoNLL dataset using python script.</a:t>
            </a:r>
            <a:endParaRPr sz="19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 sz="1900"/>
              <a:t>Analyzing github code to run on public dataset instead of deeptype dataset.</a:t>
            </a:r>
            <a:endParaRPr sz="19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 sz="1900"/>
              <a:t>Associate Type to each identified entity.</a:t>
            </a:r>
            <a:endParaRPr sz="19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 sz="1900"/>
              <a:t>Links each entity type to Wikidata/Wikipedia record.</a:t>
            </a:r>
            <a:endParaRPr sz="19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 sz="1900"/>
              <a:t>Entity Type: PERSON, MALE, FEMALE, ORGANIZATION, FOOD, etc.</a:t>
            </a:r>
            <a:endParaRPr sz="19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 sz="1900"/>
              <a:t>Identify each Type as a category.</a:t>
            </a:r>
            <a:endParaRPr sz="19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 sz="1900"/>
              <a:t>Eg: CHEMICAL_COMPOUND, DRUG, CHEMICAL_SUBSTANCE as is_chemical_compound</a:t>
            </a:r>
            <a:endParaRPr sz="1900"/>
          </a:p>
        </p:txBody>
      </p:sp>
      <p:sp>
        <p:nvSpPr>
          <p:cNvPr id="208" name="Google Shape;208;p35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700"/>
              <a:t>Data Reformatting</a:t>
            </a:r>
            <a:endParaRPr sz="2700"/>
          </a:p>
        </p:txBody>
      </p:sp>
      <p:sp>
        <p:nvSpPr>
          <p:cNvPr id="214" name="Google Shape;214;p36"/>
          <p:cNvSpPr txBox="1"/>
          <p:nvPr/>
        </p:nvSpPr>
        <p:spPr>
          <a:xfrm>
            <a:off x="522725" y="1244050"/>
            <a:ext cx="8164200" cy="3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15" name="Google Shape;21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087174"/>
            <a:ext cx="2909576" cy="395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1100" y="1645838"/>
            <a:ext cx="5512901" cy="247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6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700"/>
              <a:t>Choosing of k</a:t>
            </a:r>
            <a:endParaRPr sz="2700"/>
          </a:p>
        </p:txBody>
      </p:sp>
      <p:pic>
        <p:nvPicPr>
          <p:cNvPr id="223" name="Google Shape;2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050" y="985420"/>
            <a:ext cx="2174507" cy="3845822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7"/>
          <p:cNvSpPr txBox="1"/>
          <p:nvPr/>
        </p:nvSpPr>
        <p:spPr>
          <a:xfrm>
            <a:off x="2728775" y="1213525"/>
            <a:ext cx="5897100" cy="102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lang="zh-CN" sz="19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The default limit is 7,changed it to 100</a:t>
            </a:r>
            <a:endParaRPr sz="19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lang="zh-CN" sz="19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run wiki query through all mentions and get the size of each candidate sets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6413" y="2243425"/>
            <a:ext cx="3821815" cy="2314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7"/>
          <p:cNvSpPr txBox="1"/>
          <p:nvPr>
            <p:ph idx="12" type="sldNum"/>
          </p:nvPr>
        </p:nvSpPr>
        <p:spPr>
          <a:xfrm>
            <a:off x="1" y="4790748"/>
            <a:ext cx="457200" cy="295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>
            <p:ph type="title"/>
          </p:nvPr>
        </p:nvSpPr>
        <p:spPr>
          <a:xfrm>
            <a:off x="457200" y="192881"/>
            <a:ext cx="82296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Verdana"/>
              <a:buNone/>
            </a:pPr>
            <a:r>
              <a:rPr lang="zh-CN"/>
              <a:t>Difficulties</a:t>
            </a:r>
            <a:endParaRPr/>
          </a:p>
        </p:txBody>
      </p:sp>
      <p:sp>
        <p:nvSpPr>
          <p:cNvPr id="233" name="Google Shape;233;p38"/>
          <p:cNvSpPr txBox="1"/>
          <p:nvPr>
            <p:ph idx="1" type="body"/>
          </p:nvPr>
        </p:nvSpPr>
        <p:spPr>
          <a:xfrm>
            <a:off x="457200" y="1199950"/>
            <a:ext cx="8453700" cy="26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Getting access to required datasets and tools to preprocess data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Figuring out the entity extraction tool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Large datasets which takes time on training and tuning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Many </a:t>
            </a: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null values in the dataset to take care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Dealing with entities which do not have a link to wiki KB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8"/>
          <p:cNvSpPr txBox="1"/>
          <p:nvPr>
            <p:ph idx="12" type="sldNum"/>
          </p:nvPr>
        </p:nvSpPr>
        <p:spPr>
          <a:xfrm>
            <a:off x="145676" y="4724836"/>
            <a:ext cx="4572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9"/>
          <p:cNvSpPr txBox="1"/>
          <p:nvPr>
            <p:ph type="title"/>
          </p:nvPr>
        </p:nvSpPr>
        <p:spPr>
          <a:xfrm>
            <a:off x="457200" y="192881"/>
            <a:ext cx="82296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Verdana"/>
              <a:buNone/>
            </a:pPr>
            <a:r>
              <a:rPr lang="zh-CN"/>
              <a:t>Contribution</a:t>
            </a:r>
            <a:endParaRPr/>
          </a:p>
        </p:txBody>
      </p:sp>
      <p:sp>
        <p:nvSpPr>
          <p:cNvPr id="241" name="Google Shape;241;p39"/>
          <p:cNvSpPr txBox="1"/>
          <p:nvPr>
            <p:ph idx="1" type="body"/>
          </p:nvPr>
        </p:nvSpPr>
        <p:spPr>
          <a:xfrm>
            <a:off x="457200" y="978250"/>
            <a:ext cx="8229600" cy="26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Data preprocessing (Soumya, Vandana)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Dataset processing (Min)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Working with Rosette Entity Extractor Tool (Kratika)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Wikidata querying (Xinlu)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Analyzing the choice of k (Jing)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9"/>
          <p:cNvSpPr txBox="1"/>
          <p:nvPr>
            <p:ph idx="12" type="sldNum"/>
          </p:nvPr>
        </p:nvSpPr>
        <p:spPr>
          <a:xfrm>
            <a:off x="145676" y="4724836"/>
            <a:ext cx="4572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/>
          <p:nvPr>
            <p:ph type="title"/>
          </p:nvPr>
        </p:nvSpPr>
        <p:spPr>
          <a:xfrm>
            <a:off x="457200" y="192881"/>
            <a:ext cx="82296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Verdana"/>
              <a:buNone/>
            </a:pPr>
            <a:r>
              <a:rPr lang="zh-CN"/>
              <a:t>Plans</a:t>
            </a:r>
            <a:endParaRPr/>
          </a:p>
        </p:txBody>
      </p:sp>
      <p:sp>
        <p:nvSpPr>
          <p:cNvPr id="249" name="Google Shape;249;p40"/>
          <p:cNvSpPr txBox="1"/>
          <p:nvPr>
            <p:ph idx="1" type="body"/>
          </p:nvPr>
        </p:nvSpPr>
        <p:spPr>
          <a:xfrm>
            <a:off x="457200" y="857250"/>
            <a:ext cx="8229600" cy="3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465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3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Implement the three models from research papers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74650" lvl="2" marL="13716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300"/>
              <a:buFont typeface="Calibri"/>
              <a:buChar char="▪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End to End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74650" lvl="2" marL="13716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300"/>
              <a:buFont typeface="Calibri"/>
              <a:buChar char="▪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Deep Type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74650" lvl="2" marL="13716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300"/>
              <a:buFont typeface="Calibri"/>
              <a:buChar char="▪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Latent 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7465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3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Evaluate the model performance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7465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300"/>
              <a:buFont typeface="Calibri"/>
              <a:buChar char="•"/>
            </a:pP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Determine the best model to improve BT’s process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40"/>
          <p:cNvSpPr txBox="1"/>
          <p:nvPr>
            <p:ph idx="12" type="sldNum"/>
          </p:nvPr>
        </p:nvSpPr>
        <p:spPr>
          <a:xfrm>
            <a:off x="145676" y="4724836"/>
            <a:ext cx="4572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1"/>
          <p:cNvSpPr txBox="1"/>
          <p:nvPr/>
        </p:nvSpPr>
        <p:spPr>
          <a:xfrm>
            <a:off x="2667000" y="2000250"/>
            <a:ext cx="396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CN" sz="4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Thank you!</a:t>
            </a:r>
            <a:endParaRPr/>
          </a:p>
        </p:txBody>
      </p:sp>
      <p:sp>
        <p:nvSpPr>
          <p:cNvPr id="256" name="Google Shape;256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Project Team Introduction</a:t>
            </a:r>
            <a:endParaRPr/>
          </a:p>
        </p:txBody>
      </p:sp>
      <p:pic>
        <p:nvPicPr>
          <p:cNvPr id="131" name="Google Shape;1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9650" y="2247900"/>
            <a:ext cx="1028700" cy="12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6"/>
          <p:cNvPicPr preferRelativeResize="0"/>
          <p:nvPr/>
        </p:nvPicPr>
        <p:blipFill rotWithShape="1">
          <a:blip r:embed="rId4">
            <a:alphaModFix/>
          </a:blip>
          <a:srcRect b="4961" l="0" r="0" t="0"/>
          <a:stretch/>
        </p:blipFill>
        <p:spPr>
          <a:xfrm>
            <a:off x="2205625" y="2238829"/>
            <a:ext cx="1133475" cy="12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73341" y="2231000"/>
            <a:ext cx="1114425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54550" y="2262329"/>
            <a:ext cx="1114425" cy="12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65862" y="2236515"/>
            <a:ext cx="1028700" cy="12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33271" y="2234254"/>
            <a:ext cx="962025" cy="12858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7" name="Google Shape;137;p26"/>
          <p:cNvGraphicFramePr/>
          <p:nvPr/>
        </p:nvGraphicFramePr>
        <p:xfrm>
          <a:off x="914400" y="218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{16A5FEE3-2056-449C-9068-137B7D85AB5A}</a:tableStyleId>
              </a:tblPr>
              <a:tblGrid>
                <a:gridCol w="1209675"/>
                <a:gridCol w="1285875"/>
                <a:gridCol w="1247775"/>
                <a:gridCol w="1314450"/>
                <a:gridCol w="1190625"/>
                <a:gridCol w="1095375"/>
              </a:tblGrid>
              <a:tr h="13821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0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Vandana Anand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 u="sng">
                          <a:solidFill>
                            <a:srgbClr val="1155CC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  <a:hlinkClick r:id="rId9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vanand@wpi.edu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978-427-5212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Kratika Agrawal</a:t>
                      </a:r>
                      <a:b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1" lang="zh-CN" sz="1200" u="sng">
                          <a:solidFill>
                            <a:srgbClr val="1155CC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  <a:hlinkClick r:id="rId10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kagrawal@wpi.edu</a:t>
                      </a:r>
                      <a:b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774-701-9288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Jing Yu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 u="sng">
                          <a:solidFill>
                            <a:srgbClr val="1155CC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  <a:hlinkClick r:id="rId11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jyu5@wpi.edu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608-886-8578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Soumya Joshi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 u="sng">
                          <a:solidFill>
                            <a:srgbClr val="1155CC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  <a:hlinkClick r:id="rId12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sjoshi2@wpi.edu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508-615-8354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Min Huang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 u="sng">
                          <a:solidFill>
                            <a:srgbClr val="1155CC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  <a:hlinkClick r:id="rId13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mhuang3@wpi.edu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774-253-5410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Xinlu He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 u="sng">
                          <a:solidFill>
                            <a:srgbClr val="1155CC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  <a:hlinkClick r:id="rId14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xhe4@wpi.edu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200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774-253-8221</a:t>
                      </a:r>
                      <a:endParaRPr b="1" sz="1200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138" name="Google Shape;138;p26"/>
          <p:cNvSpPr txBox="1"/>
          <p:nvPr/>
        </p:nvSpPr>
        <p:spPr>
          <a:xfrm>
            <a:off x="914400" y="882325"/>
            <a:ext cx="72933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latin typeface="Verdana"/>
                <a:ea typeface="Verdana"/>
                <a:cs typeface="Verdana"/>
                <a:sym typeface="Verdana"/>
              </a:rPr>
              <a:t>Sponsors &amp; Mentors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Gil Irizarry                                 Kfir Bar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2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Vice President - Engineering             Chief Scientist</a:t>
            </a:r>
            <a:endParaRPr b="1" sz="12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20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gil@basistech.com</a:t>
            </a:r>
            <a:r>
              <a:rPr b="1" lang="zh-CN" sz="12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</a:t>
            </a:r>
            <a:r>
              <a:rPr b="1" lang="zh-CN" sz="1200" u="sng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kfir@basistech.com</a:t>
            </a:r>
            <a:r>
              <a:rPr b="1" lang="zh-CN" sz="10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9" name="Google Shape;139;p26"/>
          <p:cNvSpPr txBox="1"/>
          <p:nvPr/>
        </p:nvSpPr>
        <p:spPr>
          <a:xfrm>
            <a:off x="3500150" y="1862658"/>
            <a:ext cx="22101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Team Members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0" name="Google Shape;140;p26"/>
          <p:cNvSpPr txBox="1"/>
          <p:nvPr>
            <p:ph idx="12" type="sldNum"/>
          </p:nvPr>
        </p:nvSpPr>
        <p:spPr>
          <a:xfrm>
            <a:off x="89651" y="4814511"/>
            <a:ext cx="4572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457200" y="383381"/>
            <a:ext cx="82296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Verdana"/>
              <a:buNone/>
            </a:pPr>
            <a:r>
              <a:rPr lang="zh-CN"/>
              <a:t>Project Goal</a:t>
            </a:r>
            <a:endParaRPr/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457200" y="1282075"/>
            <a:ext cx="8229600" cy="3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SzPts val="1815"/>
              <a:buNone/>
            </a:pPr>
            <a:r>
              <a:rPr b="1" lang="zh-CN" sz="2300">
                <a:latin typeface="Calibri"/>
                <a:ea typeface="Calibri"/>
                <a:cs typeface="Calibri"/>
                <a:sym typeface="Calibri"/>
              </a:rPr>
              <a:t>Goal:</a:t>
            </a: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 Improve BT’s current entity linking tool </a:t>
            </a:r>
            <a:r>
              <a:rPr b="1" lang="zh-CN" sz="2300">
                <a:latin typeface="Calibri"/>
                <a:ea typeface="Calibri"/>
                <a:cs typeface="Calibri"/>
                <a:sym typeface="Calibri"/>
              </a:rPr>
              <a:t>Rosette</a:t>
            </a: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 by applying a novel model to increase entity linking performance.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SzPts val="1815"/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15"/>
              <a:buFont typeface="Arial"/>
              <a:buNone/>
            </a:pPr>
            <a:r>
              <a:rPr b="1" lang="zh-CN" sz="2300">
                <a:latin typeface="Calibri"/>
                <a:ea typeface="Calibri"/>
                <a:cs typeface="Calibri"/>
                <a:sym typeface="Calibri"/>
              </a:rPr>
              <a:t>Current Stage:</a:t>
            </a:r>
            <a:r>
              <a:rPr lang="zh-CN" sz="2300">
                <a:latin typeface="Calibri"/>
                <a:ea typeface="Calibri"/>
                <a:cs typeface="Calibri"/>
                <a:sym typeface="Calibri"/>
              </a:rPr>
              <a:t> Implement three entity linking models based on research papers.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SzPts val="1815"/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SzPts val="1815"/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15"/>
              <a:buFont typeface="Arial"/>
              <a:buNone/>
            </a:pPr>
            <a:r>
              <a:t/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7"/>
          <p:cNvSpPr txBox="1"/>
          <p:nvPr>
            <p:ph idx="12" type="sldNum"/>
          </p:nvPr>
        </p:nvSpPr>
        <p:spPr>
          <a:xfrm>
            <a:off x="89651" y="4814511"/>
            <a:ext cx="4572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8200" y="3379975"/>
            <a:ext cx="3924300" cy="116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title"/>
          </p:nvPr>
        </p:nvSpPr>
        <p:spPr>
          <a:xfrm>
            <a:off x="457200" y="349781"/>
            <a:ext cx="82296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Verdana"/>
              <a:buNone/>
            </a:pPr>
            <a:r>
              <a:rPr lang="zh-CN"/>
              <a:t>Previous weeks’ accomplishments</a:t>
            </a:r>
            <a:endParaRPr/>
          </a:p>
        </p:txBody>
      </p:sp>
      <p:sp>
        <p:nvSpPr>
          <p:cNvPr id="156" name="Google Shape;156;p28"/>
          <p:cNvSpPr txBox="1"/>
          <p:nvPr>
            <p:ph idx="1" type="body"/>
          </p:nvPr>
        </p:nvSpPr>
        <p:spPr>
          <a:xfrm>
            <a:off x="502025" y="1058975"/>
            <a:ext cx="8229600" cy="26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5602" lvl="0" marL="457200" marR="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315"/>
              <a:buFont typeface="Calibri"/>
              <a:buChar char="•"/>
            </a:pPr>
            <a:r>
              <a:rPr lang="zh-CN" sz="2315">
                <a:latin typeface="Calibri"/>
                <a:ea typeface="Calibri"/>
                <a:cs typeface="Calibri"/>
                <a:sym typeface="Calibri"/>
              </a:rPr>
              <a:t>Data preprocessing of the AIDA dataset</a:t>
            </a:r>
            <a:endParaRPr sz="2315">
              <a:latin typeface="Calibri"/>
              <a:ea typeface="Calibri"/>
              <a:cs typeface="Calibri"/>
              <a:sym typeface="Calibri"/>
            </a:endParaRPr>
          </a:p>
          <a:p>
            <a:pPr indent="-375602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15"/>
              <a:buFont typeface="Calibri"/>
              <a:buChar char="•"/>
            </a:pPr>
            <a:r>
              <a:rPr lang="zh-CN" sz="2315">
                <a:latin typeface="Calibri"/>
                <a:ea typeface="Calibri"/>
                <a:cs typeface="Calibri"/>
                <a:sym typeface="Calibri"/>
              </a:rPr>
              <a:t>Using the Entity Extraction tool provided by BT</a:t>
            </a:r>
            <a:endParaRPr sz="2315">
              <a:latin typeface="Calibri"/>
              <a:ea typeface="Calibri"/>
              <a:cs typeface="Calibri"/>
              <a:sym typeface="Calibri"/>
            </a:endParaRPr>
          </a:p>
          <a:p>
            <a:pPr indent="-375602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15"/>
              <a:buFont typeface="Calibri"/>
              <a:buChar char="▪"/>
            </a:pPr>
            <a:r>
              <a:rPr lang="zh-CN" sz="2315">
                <a:latin typeface="Calibri"/>
                <a:ea typeface="Calibri"/>
                <a:cs typeface="Calibri"/>
                <a:sym typeface="Calibri"/>
              </a:rPr>
              <a:t>Created a script in Java to extract entities</a:t>
            </a:r>
            <a:endParaRPr sz="2315">
              <a:latin typeface="Calibri"/>
              <a:ea typeface="Calibri"/>
              <a:cs typeface="Calibri"/>
              <a:sym typeface="Calibri"/>
            </a:endParaRPr>
          </a:p>
          <a:p>
            <a:pPr indent="-375602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15"/>
              <a:buFont typeface="Calibri"/>
              <a:buChar char="•"/>
            </a:pPr>
            <a:r>
              <a:rPr lang="zh-CN" sz="2315">
                <a:latin typeface="Calibri"/>
                <a:ea typeface="Calibri"/>
                <a:cs typeface="Calibri"/>
                <a:sym typeface="Calibri"/>
              </a:rPr>
              <a:t>Querying the Wiki Database to build the candidate list using scripts to extract the information</a:t>
            </a:r>
            <a:endParaRPr sz="231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231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2300" u="sng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2300" u="sng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231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SzPts val="1815"/>
              <a:buNone/>
            </a:pPr>
            <a:r>
              <a:t/>
            </a:r>
            <a:endParaRPr sz="231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SzPts val="1815"/>
              <a:buNone/>
            </a:pPr>
            <a:r>
              <a:t/>
            </a:r>
            <a:endParaRPr sz="231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SzPts val="1815"/>
              <a:buNone/>
            </a:pPr>
            <a:r>
              <a:rPr lang="zh-CN" sz="1815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8"/>
          <p:cNvSpPr txBox="1"/>
          <p:nvPr>
            <p:ph idx="12" type="sldNum"/>
          </p:nvPr>
        </p:nvSpPr>
        <p:spPr>
          <a:xfrm>
            <a:off x="145676" y="4724836"/>
            <a:ext cx="4572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Data Preprocessing </a:t>
            </a:r>
            <a:endParaRPr/>
          </a:p>
        </p:txBody>
      </p:sp>
      <p:sp>
        <p:nvSpPr>
          <p:cNvPr id="163" name="Google Shape;163;p29"/>
          <p:cNvSpPr txBox="1"/>
          <p:nvPr>
            <p:ph idx="1" type="body"/>
          </p:nvPr>
        </p:nvSpPr>
        <p:spPr>
          <a:xfrm>
            <a:off x="457200" y="1143000"/>
            <a:ext cx="8229600" cy="348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S PGothic"/>
              <a:buChar char="●"/>
            </a:pPr>
            <a:r>
              <a:rPr lang="zh-CN" sz="2100">
                <a:latin typeface="MS PGothic"/>
                <a:ea typeface="MS PGothic"/>
                <a:cs typeface="MS PGothic"/>
                <a:sym typeface="MS PGothic"/>
              </a:rPr>
              <a:t>Data preprocessing</a:t>
            </a:r>
            <a:endParaRPr sz="2100">
              <a:latin typeface="MS PGothic"/>
              <a:ea typeface="MS PGothic"/>
              <a:cs typeface="MS PGothic"/>
              <a:sym typeface="MS PGothic"/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S PGothic"/>
              <a:buChar char="○"/>
            </a:pPr>
            <a:r>
              <a:rPr lang="zh-CN" sz="2100">
                <a:latin typeface="MS PGothic"/>
                <a:ea typeface="MS PGothic"/>
                <a:cs typeface="MS PGothic"/>
                <a:sym typeface="MS PGothic"/>
              </a:rPr>
              <a:t>Preprocess the original AIDA dataset</a:t>
            </a:r>
            <a:endParaRPr sz="2100">
              <a:latin typeface="MS PGothic"/>
              <a:ea typeface="MS PGothic"/>
              <a:cs typeface="MS PGothic"/>
              <a:sym typeface="MS PGothic"/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S PGothic"/>
              <a:buChar char="○"/>
            </a:pPr>
            <a:r>
              <a:rPr lang="zh-CN" sz="2100">
                <a:latin typeface="MS PGothic"/>
                <a:ea typeface="MS PGothic"/>
                <a:cs typeface="MS PGothic"/>
                <a:sym typeface="MS PGothic"/>
              </a:rPr>
              <a:t>Generate additional dataset based on the original one</a:t>
            </a:r>
            <a:endParaRPr sz="21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latin typeface="MS PGothic"/>
                <a:ea typeface="MS PGothic"/>
                <a:cs typeface="MS PGothic"/>
                <a:sym typeface="MS PGothic"/>
              </a:rPr>
              <a:t>                      </a:t>
            </a:r>
            <a:endParaRPr sz="13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9"/>
          <p:cNvSpPr txBox="1"/>
          <p:nvPr>
            <p:ph idx="12" type="sldNum"/>
          </p:nvPr>
        </p:nvSpPr>
        <p:spPr>
          <a:xfrm>
            <a:off x="145676" y="4724836"/>
            <a:ext cx="4572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Data Processing</a:t>
            </a:r>
            <a:r>
              <a:rPr lang="zh-CN"/>
              <a:t> </a:t>
            </a:r>
            <a:endParaRPr/>
          </a:p>
        </p:txBody>
      </p:sp>
      <p:sp>
        <p:nvSpPr>
          <p:cNvPr id="170" name="Google Shape;170;p30"/>
          <p:cNvSpPr txBox="1"/>
          <p:nvPr>
            <p:ph idx="1" type="body"/>
          </p:nvPr>
        </p:nvSpPr>
        <p:spPr>
          <a:xfrm>
            <a:off x="457200" y="1143000"/>
            <a:ext cx="8229600" cy="348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zh-CN" sz="2100">
                <a:latin typeface="Arial"/>
                <a:ea typeface="Arial"/>
                <a:cs typeface="Arial"/>
                <a:sym typeface="Arial"/>
              </a:rPr>
              <a:t>AIDA-CoNLL dataset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lang="zh-CN" sz="1800">
                <a:latin typeface="Arial"/>
                <a:ea typeface="Arial"/>
                <a:cs typeface="Arial"/>
                <a:sym typeface="Arial"/>
              </a:rPr>
              <a:t>TRAIN: '1 EU' to '946 SOCCER'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lang="zh-CN" sz="1800">
                <a:latin typeface="Arial"/>
                <a:ea typeface="Arial"/>
                <a:cs typeface="Arial"/>
                <a:sym typeface="Arial"/>
              </a:rPr>
              <a:t>TESTA: '947testa CRICKET' to '1162testa Dhaka'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lang="zh-CN" sz="1800">
                <a:latin typeface="Arial"/>
                <a:ea typeface="Arial"/>
                <a:cs typeface="Arial"/>
                <a:sym typeface="Arial"/>
              </a:rPr>
              <a:t>TESTB: '1163testb SOCCER' to '1393testb SOCCER'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zh-CN" sz="2100">
                <a:latin typeface="Arial"/>
                <a:ea typeface="Arial"/>
                <a:cs typeface="Arial"/>
                <a:sym typeface="Arial"/>
              </a:rPr>
              <a:t>Split into two files: Train.txt and TestA_TestB_Aggregate.txt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zh-CN" sz="2100">
                <a:latin typeface="Arial"/>
                <a:ea typeface="Arial"/>
                <a:cs typeface="Arial"/>
                <a:sym typeface="Arial"/>
              </a:rPr>
              <a:t>The original dataset has </a:t>
            </a:r>
            <a:r>
              <a:rPr lang="zh-CN" sz="2100" u="sng">
                <a:latin typeface="Arial"/>
                <a:ea typeface="Arial"/>
                <a:cs typeface="Arial"/>
                <a:sym typeface="Arial"/>
              </a:rPr>
              <a:t>too many null values</a:t>
            </a:r>
            <a:r>
              <a:rPr lang="zh-CN" sz="2100">
                <a:latin typeface="Arial"/>
                <a:ea typeface="Arial"/>
                <a:cs typeface="Arial"/>
                <a:sym typeface="Arial"/>
              </a:rPr>
              <a:t> hence it has to be preprocessed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zh-CN" sz="2100"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zh-CN" sz="2100" u="sng">
                <a:latin typeface="Arial"/>
                <a:ea typeface="Arial"/>
                <a:cs typeface="Arial"/>
                <a:sym typeface="Arial"/>
              </a:rPr>
              <a:t>dictionary data structure</a:t>
            </a:r>
            <a:r>
              <a:rPr lang="zh-CN" sz="2100">
                <a:latin typeface="Arial"/>
                <a:ea typeface="Arial"/>
                <a:cs typeface="Arial"/>
                <a:sym typeface="Arial"/>
              </a:rPr>
              <a:t> is used to connect context and candidate for every sentence as well as connect each mention with the equivalent sentence id as well as the wikilink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latin typeface="Arial"/>
                <a:ea typeface="Arial"/>
                <a:cs typeface="Arial"/>
                <a:sym typeface="Arial"/>
              </a:rPr>
              <a:t>                      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171" name="Google Shape;171;p30"/>
          <p:cNvSpPr txBox="1"/>
          <p:nvPr>
            <p:ph idx="12" type="sldNum"/>
          </p:nvPr>
        </p:nvSpPr>
        <p:spPr>
          <a:xfrm>
            <a:off x="145676" y="4724836"/>
            <a:ext cx="4572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Dataset View</a:t>
            </a:r>
            <a:endParaRPr/>
          </a:p>
        </p:txBody>
      </p:sp>
      <p:pic>
        <p:nvPicPr>
          <p:cNvPr id="177" name="Google Shape;1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000" y="1138325"/>
            <a:ext cx="8365800" cy="213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1"/>
          <p:cNvSpPr txBox="1"/>
          <p:nvPr/>
        </p:nvSpPr>
        <p:spPr>
          <a:xfrm>
            <a:off x="3087151" y="3338600"/>
            <a:ext cx="2683500" cy="12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rgbClr val="000000"/>
                </a:solidFill>
              </a:rPr>
              <a:t> </a:t>
            </a:r>
            <a:r>
              <a:rPr b="1" lang="zh-CN">
                <a:solidFill>
                  <a:srgbClr val="000000"/>
                </a:solidFill>
              </a:rPr>
              <a:t>dict = {</a:t>
            </a:r>
            <a:endParaRPr b="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rgbClr val="980000"/>
                </a:solidFill>
              </a:rPr>
              <a:t>  'mention'</a:t>
            </a:r>
            <a:r>
              <a:rPr b="1" lang="zh-CN">
                <a:solidFill>
                  <a:srgbClr val="000000"/>
                </a:solidFill>
              </a:rPr>
              <a:t>: mention,</a:t>
            </a:r>
            <a:endParaRPr b="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rgbClr val="980000"/>
                </a:solidFill>
              </a:rPr>
              <a:t>   'context</a:t>
            </a:r>
            <a:r>
              <a:rPr b="1" lang="zh-CN">
                <a:solidFill>
                  <a:srgbClr val="000000"/>
                </a:solidFill>
              </a:rPr>
              <a:t>': (lctx, rctx), </a:t>
            </a:r>
            <a:endParaRPr b="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rgbClr val="980000"/>
                </a:solidFill>
              </a:rPr>
              <a:t>   'candidates':</a:t>
            </a:r>
            <a:r>
              <a:rPr b="1" lang="zh-CN">
                <a:solidFill>
                  <a:srgbClr val="000000"/>
                </a:solidFill>
              </a:rPr>
              <a:t> cands,</a:t>
            </a:r>
            <a:endParaRPr b="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rgbClr val="980000"/>
                </a:solidFill>
              </a:rPr>
              <a:t>    'gold'</a:t>
            </a:r>
            <a:r>
              <a:rPr b="1" lang="zh-CN">
                <a:solidFill>
                  <a:srgbClr val="000000"/>
                </a:solidFill>
              </a:rPr>
              <a:t>: gold}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1"/>
          <p:cNvSpPr txBox="1"/>
          <p:nvPr>
            <p:ph idx="12" type="sldNum"/>
          </p:nvPr>
        </p:nvSpPr>
        <p:spPr>
          <a:xfrm>
            <a:off x="145676" y="4724836"/>
            <a:ext cx="4572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New dataset</a:t>
            </a:r>
            <a:endParaRPr/>
          </a:p>
        </p:txBody>
      </p:sp>
      <p:sp>
        <p:nvSpPr>
          <p:cNvPr id="185" name="Google Shape;185;p32"/>
          <p:cNvSpPr txBox="1"/>
          <p:nvPr/>
        </p:nvSpPr>
        <p:spPr>
          <a:xfrm>
            <a:off x="375425" y="638750"/>
            <a:ext cx="8622900" cy="47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Format:</a:t>
            </a:r>
            <a:r>
              <a:rPr lang="zh-CN" sz="1700">
                <a:solidFill>
                  <a:schemeClr val="dk1"/>
                </a:solidFill>
              </a:rPr>
              <a:t>-- doc_name \t doc_name \t mention \t left_ctxt \t right_ctxt \t </a:t>
            </a:r>
            <a:r>
              <a:rPr lang="zh-CN" sz="1700">
                <a:solidFill>
                  <a:srgbClr val="CC0000"/>
                </a:solidFill>
              </a:rPr>
              <a:t>CANDIDATES \t [ent_wikiid,p_e_m,ent_name]+ \t </a:t>
            </a:r>
            <a:r>
              <a:rPr lang="zh-CN" sz="1700">
                <a:solidFill>
                  <a:srgbClr val="F6B26B"/>
                </a:solidFill>
              </a:rPr>
              <a:t>Gold: \t pos,ent_wikiid,p_e_m,ent_name</a:t>
            </a:r>
            <a:endParaRPr sz="1700">
              <a:solidFill>
                <a:srgbClr val="F6B26B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●"/>
            </a:pPr>
            <a:r>
              <a:rPr lang="zh-CN" sz="1600">
                <a:solidFill>
                  <a:schemeClr val="dk1"/>
                </a:solidFill>
              </a:rPr>
              <a:t>Candidates: the corresponding entities of the mention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●"/>
            </a:pPr>
            <a:r>
              <a:rPr lang="zh-CN" sz="1600">
                <a:solidFill>
                  <a:schemeClr val="dk1"/>
                </a:solidFill>
              </a:rPr>
              <a:t>ent_wikiid: the wikiID of the entity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zh-CN" sz="1600">
                <a:solidFill>
                  <a:srgbClr val="FF0000"/>
                </a:solidFill>
              </a:rPr>
              <a:t>p_e_m</a:t>
            </a:r>
            <a:r>
              <a:rPr lang="zh-CN" sz="1600">
                <a:solidFill>
                  <a:schemeClr val="dk1"/>
                </a:solidFill>
              </a:rPr>
              <a:t>: Prior Possibility P(m|e) = Counts of the mention points to the entity / Total Counts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CN" sz="1600">
                <a:solidFill>
                  <a:schemeClr val="dk1"/>
                </a:solidFill>
              </a:rPr>
              <a:t>ent_name: the name of the entity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CN" sz="1600">
                <a:solidFill>
                  <a:schemeClr val="dk1"/>
                </a:solidFill>
              </a:rPr>
              <a:t>Gold: the correct entity </a:t>
            </a:r>
            <a:endParaRPr sz="1800"/>
          </a:p>
        </p:txBody>
      </p:sp>
      <p:sp>
        <p:nvSpPr>
          <p:cNvPr id="186" name="Google Shape;186;p32"/>
          <p:cNvSpPr txBox="1"/>
          <p:nvPr>
            <p:ph idx="12" type="sldNum"/>
          </p:nvPr>
        </p:nvSpPr>
        <p:spPr>
          <a:xfrm>
            <a:off x="145676" y="4724836"/>
            <a:ext cx="4572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/>
          <p:nvPr>
            <p:ph type="title"/>
          </p:nvPr>
        </p:nvSpPr>
        <p:spPr>
          <a:xfrm>
            <a:off x="457200" y="257175"/>
            <a:ext cx="8229600" cy="6000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New dataset</a:t>
            </a:r>
            <a:endParaRPr/>
          </a:p>
        </p:txBody>
      </p:sp>
      <p:sp>
        <p:nvSpPr>
          <p:cNvPr id="192" name="Google Shape;192;p33"/>
          <p:cNvSpPr txBox="1"/>
          <p:nvPr>
            <p:ph idx="1" type="body"/>
          </p:nvPr>
        </p:nvSpPr>
        <p:spPr>
          <a:xfrm>
            <a:off x="457200" y="1243850"/>
            <a:ext cx="8229600" cy="348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r>
              <a:rPr lang="zh-CN" sz="1500">
                <a:latin typeface="Arial"/>
                <a:ea typeface="Arial"/>
                <a:cs typeface="Arial"/>
                <a:sym typeface="Arial"/>
              </a:rPr>
              <a:t>ased on textWithAnchorsFromAllWikipedia2014Feb.txt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500">
                <a:latin typeface="Arial"/>
                <a:ea typeface="Arial"/>
                <a:cs typeface="Arial"/>
                <a:sym typeface="Arial"/>
              </a:rPr>
              <a:t>e.g.: ‘CSF pressure, as measured by &lt;a href="</a:t>
            </a:r>
            <a:r>
              <a:rPr lang="zh-CN" sz="1500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lumbar puncture</a:t>
            </a:r>
            <a:r>
              <a:rPr lang="zh-CN" sz="1500">
                <a:latin typeface="Arial"/>
                <a:ea typeface="Arial"/>
                <a:cs typeface="Arial"/>
                <a:sym typeface="Arial"/>
              </a:rPr>
              <a:t>"&gt;</a:t>
            </a:r>
            <a:r>
              <a:rPr lang="zh-CN" sz="15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lumbar puncture</a:t>
            </a:r>
            <a:r>
              <a:rPr lang="zh-CN" sz="1500">
                <a:latin typeface="Arial"/>
                <a:ea typeface="Arial"/>
                <a:cs typeface="Arial"/>
                <a:sym typeface="Arial"/>
              </a:rPr>
              <a:t>&lt;/a&gt; (LP), is 10-18 &lt;a href="Pressure#H2O"&gt;'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zh-CN" sz="1500">
                <a:latin typeface="Arial"/>
                <a:ea typeface="Arial"/>
                <a:cs typeface="Arial"/>
                <a:sym typeface="Arial"/>
              </a:rPr>
              <a:t>mention: </a:t>
            </a:r>
            <a:r>
              <a:rPr lang="zh-CN" sz="15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lumbar puncture, </a:t>
            </a:r>
            <a:r>
              <a:rPr lang="zh-CN" sz="1500">
                <a:latin typeface="Arial"/>
                <a:ea typeface="Arial"/>
                <a:cs typeface="Arial"/>
                <a:sym typeface="Arial"/>
              </a:rPr>
              <a:t>entity_name = </a:t>
            </a:r>
            <a:r>
              <a:rPr lang="zh-CN" sz="1500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lumbar puncture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zh-CN" sz="1500">
                <a:latin typeface="Arial"/>
                <a:ea typeface="Arial"/>
                <a:cs typeface="Arial"/>
                <a:sym typeface="Arial"/>
              </a:rPr>
              <a:t>&lt;mention,ent_wikiid&gt; pair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zh-CN" sz="1500">
                <a:latin typeface="Arial"/>
                <a:ea typeface="Arial"/>
                <a:cs typeface="Arial"/>
                <a:sym typeface="Arial"/>
              </a:rPr>
              <a:t>Calculate frequency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zh-CN" sz="1500">
                <a:latin typeface="Arial"/>
                <a:ea typeface="Arial"/>
                <a:cs typeface="Arial"/>
                <a:sym typeface="Arial"/>
              </a:rPr>
              <a:t>For each mention, store the corresponding wikiid and frequency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zh-CN" sz="1500">
                <a:latin typeface="Arial"/>
                <a:ea typeface="Arial"/>
                <a:cs typeface="Arial"/>
                <a:sym typeface="Arial"/>
              </a:rPr>
              <a:t>Calculate the Prior Possibility P(m|e) = Counts of the mention points to the entity / Total Counts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zh-CN" sz="1500">
                <a:latin typeface="Arial"/>
                <a:ea typeface="Arial"/>
                <a:cs typeface="Arial"/>
                <a:sym typeface="Arial"/>
              </a:rPr>
              <a:t>Choose candidates with higher prior possibility(at most 100)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193" name="Google Shape;193;p33"/>
          <p:cNvSpPr txBox="1"/>
          <p:nvPr>
            <p:ph idx="12" type="sldNum"/>
          </p:nvPr>
        </p:nvSpPr>
        <p:spPr>
          <a:xfrm>
            <a:off x="145676" y="4724836"/>
            <a:ext cx="4572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PI-White">
  <a:themeElements>
    <a:clrScheme name="Custom 56">
      <a:dk1>
        <a:srgbClr val="000000"/>
      </a:dk1>
      <a:lt1>
        <a:srgbClr val="FFFFFF"/>
      </a:lt1>
      <a:dk2>
        <a:srgbClr val="6D6D6D"/>
      </a:dk2>
      <a:lt2>
        <a:srgbClr val="AB192D"/>
      </a:lt2>
      <a:accent1>
        <a:srgbClr val="AB192D"/>
      </a:accent1>
      <a:accent2>
        <a:srgbClr val="B2B7BB"/>
      </a:accent2>
      <a:accent3>
        <a:srgbClr val="2C6A8C"/>
      </a:accent3>
      <a:accent4>
        <a:srgbClr val="B7A079"/>
      </a:accent4>
      <a:accent5>
        <a:srgbClr val="46A0DC"/>
      </a:accent5>
      <a:accent6>
        <a:srgbClr val="6D6D6D"/>
      </a:accent6>
      <a:hlink>
        <a:srgbClr val="46A0DC"/>
      </a:hlink>
      <a:folHlink>
        <a:srgbClr val="808D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